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7" r:id="rId2"/>
    <p:sldId id="258" r:id="rId3"/>
    <p:sldId id="259" r:id="rId4"/>
    <p:sldId id="360" r:id="rId5"/>
    <p:sldId id="361" r:id="rId6"/>
    <p:sldId id="362" r:id="rId7"/>
    <p:sldId id="363" r:id="rId8"/>
    <p:sldId id="364" r:id="rId9"/>
    <p:sldId id="365" r:id="rId10"/>
    <p:sldId id="366" r:id="rId11"/>
    <p:sldId id="367" r:id="rId12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CCFF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2292" autoAdjust="0"/>
    <p:restoredTop sz="94660"/>
  </p:normalViewPr>
  <p:slideViewPr>
    <p:cSldViewPr>
      <p:cViewPr varScale="1">
        <p:scale>
          <a:sx n="66" d="100"/>
          <a:sy n="66" d="100"/>
        </p:scale>
        <p:origin x="-114" y="-91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4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5" Type="http://schemas.openxmlformats.org/officeDocument/2006/relationships/image" Target="../media/image11.wmf"/><Relationship Id="rId4" Type="http://schemas.openxmlformats.org/officeDocument/2006/relationships/image" Target="../media/image10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Relationship Id="rId4" Type="http://schemas.openxmlformats.org/officeDocument/2006/relationships/image" Target="../media/image2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/>
              <a:t>ZERO AND NEGATIVE EXPONENT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13912F-84D0-45A2-AA6F-0EB63ECFB14F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6E439E-0625-445B-BDA5-391B50BDBE2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/>
              <a:t>ZERO AND NEGATIVE EXPONENT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CB2E5F-FCC9-46D9-92BB-21BF556528A3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725194-D0B3-4E3C-935D-F30A7CD7FF0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ZERO AND NEGATIVE EXPONENT</a:t>
            </a:r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ZERO AND NEGATIVE EXPONENT</a:t>
            </a:r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ZERO AND NEGATIVE EXPONENT</a:t>
            </a:r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ZERO AND NEGATIVE EXPONENT</a:t>
            </a:r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ZERO AND NEGATIVE EXPONENT</a:t>
            </a:r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ZERO AND NEGATIVE EXPONENT</a:t>
            </a:r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ZERO AND NEGATIVE EXPONENT</a:t>
            </a:r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ZERO AND NEGATIVE EXPONENT</a:t>
            </a:r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ZERO AND NEGATIVE EXPONENT</a:t>
            </a:r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ZERO AND NEGATIVE EXPONENT</a:t>
            </a:r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84931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833645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373596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075331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095085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044877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569152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280109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77311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20065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68303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BCC1D-6D34-4BB4-81AD-D94EC416E488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88A224-2CD8-4A9D-A892-02EFAF660A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49975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6.bin"/><Relationship Id="rId5" Type="http://schemas.openxmlformats.org/officeDocument/2006/relationships/oleObject" Target="../embeddings/oleObject15.bin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.bin"/><Relationship Id="rId3" Type="http://schemas.openxmlformats.org/officeDocument/2006/relationships/notesSlide" Target="../notesSlides/notesSlide10.xml"/><Relationship Id="rId7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8.bin"/><Relationship Id="rId5" Type="http://schemas.openxmlformats.org/officeDocument/2006/relationships/oleObject" Target="../embeddings/oleObject17.bin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notesSlide" Target="../notesSlides/notesSlide2.xml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oleObject" Target="../embeddings/oleObject1.bin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3" Type="http://schemas.openxmlformats.org/officeDocument/2006/relationships/notesSlide" Target="../notesSlides/notesSlide3.xml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6.bin"/><Relationship Id="rId5" Type="http://schemas.openxmlformats.org/officeDocument/2006/relationships/oleObject" Target="../embeddings/oleObject5.bin"/><Relationship Id="rId4" Type="http://schemas.openxmlformats.org/officeDocument/2006/relationships/image" Target="../media/image2.png"/><Relationship Id="rId9" Type="http://schemas.openxmlformats.org/officeDocument/2006/relationships/oleObject" Target="../embeddings/oleObject9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1.bin"/><Relationship Id="rId5" Type="http://schemas.openxmlformats.org/officeDocument/2006/relationships/oleObject" Target="../embeddings/oleObject10.bin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oleObject" Target="../embeddings/oleObject12.bin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4.bin"/><Relationship Id="rId5" Type="http://schemas.openxmlformats.org/officeDocument/2006/relationships/oleObject" Target="../embeddings/oleObject13.bin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Permutations and Combinations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Unit 12 Lesson 6</a:t>
            </a:r>
            <a:endParaRPr lang="en-US" dirty="0"/>
          </a:p>
        </p:txBody>
      </p:sp>
      <p:pic>
        <p:nvPicPr>
          <p:cNvPr id="7" name="Picture 2" descr="C:\Users\nicart\Dropbox\algebra 1\Horizontal 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831" y="691223"/>
            <a:ext cx="8229600" cy="1036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802057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4800" y="438150"/>
            <a:ext cx="838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70C0"/>
                </a:solidFill>
              </a:rPr>
              <a:t>Sample Problem </a:t>
            </a:r>
            <a:r>
              <a:rPr lang="en-US" sz="2400" b="1" dirty="0" smtClean="0">
                <a:solidFill>
                  <a:srgbClr val="0070C0"/>
                </a:solidFill>
              </a:rPr>
              <a:t>2. </a:t>
            </a:r>
            <a:r>
              <a:rPr lang="en-US" sz="2400" b="1" dirty="0" smtClean="0"/>
              <a:t>Solve Problem involving Combination</a:t>
            </a:r>
            <a:r>
              <a:rPr lang="en-US" sz="2400" dirty="0" smtClean="0"/>
              <a:t>.</a:t>
            </a:r>
            <a:endParaRPr lang="en-US" sz="2400" dirty="0"/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700" b="1" dirty="0" smtClean="0">
                <a:latin typeface="Cambria" panose="02040503050406030204" pitchFamily="18" charset="0"/>
              </a:rPr>
              <a:t>Permutations and Combinations</a:t>
            </a:r>
            <a:endParaRPr kumimoji="0" lang="en-US" sz="1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anose="02040503050406030204" pitchFamily="18" charset="0"/>
              <a:ea typeface="+mj-ea"/>
              <a:cs typeface="+mj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57200" y="895350"/>
            <a:ext cx="83058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5. In how many ways can 5 physics teacher be selected to attend a convention for free from 8 males and 6 females applicant if the group should be have:</a:t>
            </a:r>
          </a:p>
          <a:p>
            <a:r>
              <a:rPr lang="en-US" sz="2400" dirty="0" smtClean="0"/>
              <a:t>A. 3 men and 2 women</a:t>
            </a:r>
          </a:p>
          <a:p>
            <a:r>
              <a:rPr lang="en-US" sz="2400" dirty="0" smtClean="0"/>
              <a:t>B. 3 or 2 men?</a:t>
            </a:r>
            <a:endParaRPr lang="en-US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457200" y="2818494"/>
            <a:ext cx="1143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Solution:</a:t>
            </a:r>
            <a:endParaRPr lang="en-US" sz="2000" dirty="0"/>
          </a:p>
        </p:txBody>
      </p:sp>
      <p:grpSp>
        <p:nvGrpSpPr>
          <p:cNvPr id="14" name="Group 13"/>
          <p:cNvGrpSpPr/>
          <p:nvPr/>
        </p:nvGrpSpPr>
        <p:grpSpPr>
          <a:xfrm>
            <a:off x="609600" y="3228522"/>
            <a:ext cx="8001000" cy="830997"/>
            <a:chOff x="609600" y="3228522"/>
            <a:chExt cx="8001000" cy="830997"/>
          </a:xfrm>
        </p:grpSpPr>
        <p:sp>
          <p:nvSpPr>
            <p:cNvPr id="10" name="TextBox 9"/>
            <p:cNvSpPr txBox="1"/>
            <p:nvPr/>
          </p:nvSpPr>
          <p:spPr>
            <a:xfrm>
              <a:off x="609600" y="3228522"/>
              <a:ext cx="80010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>
                <a:buAutoNum type="alphaUcPeriod"/>
              </a:pPr>
              <a:r>
                <a:rPr lang="en-US" sz="2400" dirty="0" smtClean="0"/>
                <a:t>Men            = 56 , women           = 15 </a:t>
              </a:r>
              <a:r>
                <a:rPr lang="en-US" sz="2400" dirty="0" smtClean="0"/>
                <a:t>. </a:t>
              </a:r>
              <a:endParaRPr lang="en-US" sz="2400" dirty="0" smtClean="0"/>
            </a:p>
            <a:p>
              <a:pPr marL="457200" indent="-457200"/>
              <a:r>
                <a:rPr lang="en-US" sz="2400" dirty="0" smtClean="0"/>
                <a:t>The </a:t>
              </a:r>
              <a:r>
                <a:rPr lang="en-US" sz="2400" dirty="0" smtClean="0"/>
                <a:t>total number of ways is (56)(15) =</a:t>
              </a:r>
              <a:r>
                <a:rPr lang="en-US" sz="2400" dirty="0" smtClean="0"/>
                <a:t>840</a:t>
              </a:r>
              <a:endParaRPr lang="en-US" sz="2400" dirty="0" smtClean="0"/>
            </a:p>
          </p:txBody>
        </p:sp>
        <p:graphicFrame>
          <p:nvGraphicFramePr>
            <p:cNvPr id="327682" name="Object 2"/>
            <p:cNvGraphicFramePr>
              <a:graphicFrameLocks noChangeAspect="1"/>
            </p:cNvGraphicFramePr>
            <p:nvPr/>
          </p:nvGraphicFramePr>
          <p:xfrm>
            <a:off x="1752600" y="3257550"/>
            <a:ext cx="708660" cy="457200"/>
          </p:xfrm>
          <a:graphic>
            <a:graphicData uri="http://schemas.openxmlformats.org/presentationml/2006/ole">
              <p:oleObj spid="_x0000_s327682" name="Equation" r:id="rId5" imgW="393480" imgH="253800" progId="Equation.DSMT4">
                <p:embed/>
              </p:oleObj>
            </a:graphicData>
          </a:graphic>
        </p:graphicFrame>
        <p:graphicFrame>
          <p:nvGraphicFramePr>
            <p:cNvPr id="327683" name="Object 3"/>
            <p:cNvGraphicFramePr>
              <a:graphicFrameLocks noChangeAspect="1"/>
            </p:cNvGraphicFramePr>
            <p:nvPr/>
          </p:nvGraphicFramePr>
          <p:xfrm>
            <a:off x="4267200" y="3257550"/>
            <a:ext cx="685800" cy="442452"/>
          </p:xfrm>
          <a:graphic>
            <a:graphicData uri="http://schemas.openxmlformats.org/presentationml/2006/ole">
              <p:oleObj spid="_x0000_s327683" name="Equation" r:id="rId6" imgW="393480" imgH="253800" progId="Equation.DSMT4">
                <p:embed/>
              </p:oleObj>
            </a:graphicData>
          </a:graphic>
        </p:graphicFrame>
      </p:grpSp>
    </p:spTree>
    <p:extLst>
      <p:ext uri="{BB962C8B-B14F-4D97-AF65-F5344CB8AC3E}">
        <p14:creationId xmlns="" xmlns:p14="http://schemas.microsoft.com/office/powerpoint/2010/main" val="1109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utoUpdateAnimBg="0"/>
      <p:bldP spid="17" grpId="0" autoUpdateAnimBg="0"/>
      <p:bldP spid="13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4800" y="438150"/>
            <a:ext cx="838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70C0"/>
                </a:solidFill>
              </a:rPr>
              <a:t>Sample Problem </a:t>
            </a:r>
            <a:r>
              <a:rPr lang="en-US" sz="2400" b="1" dirty="0" smtClean="0">
                <a:solidFill>
                  <a:srgbClr val="0070C0"/>
                </a:solidFill>
              </a:rPr>
              <a:t>2. </a:t>
            </a:r>
            <a:r>
              <a:rPr lang="en-US" sz="2400" b="1" dirty="0" smtClean="0"/>
              <a:t>Solve Problem involving Combination</a:t>
            </a:r>
            <a:r>
              <a:rPr lang="en-US" sz="2400" dirty="0" smtClean="0"/>
              <a:t>.</a:t>
            </a:r>
            <a:endParaRPr lang="en-US" sz="2400" dirty="0"/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700" b="1" dirty="0" smtClean="0">
                <a:latin typeface="Cambria" panose="02040503050406030204" pitchFamily="18" charset="0"/>
              </a:rPr>
              <a:t>Permutations and Combinations</a:t>
            </a:r>
            <a:endParaRPr kumimoji="0" lang="en-US" sz="1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anose="02040503050406030204" pitchFamily="18" charset="0"/>
              <a:ea typeface="+mj-ea"/>
              <a:cs typeface="+mj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57200" y="895350"/>
            <a:ext cx="83058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5. In how many ways can 5 physics teacher be selected to attend a convention for free from 8 males and 6 females applicant if the group should be have:</a:t>
            </a:r>
          </a:p>
          <a:p>
            <a:r>
              <a:rPr lang="en-US" sz="2400" dirty="0" smtClean="0"/>
              <a:t>A. 3 men and 2 women</a:t>
            </a:r>
          </a:p>
          <a:p>
            <a:r>
              <a:rPr lang="en-US" sz="2400" dirty="0" smtClean="0"/>
              <a:t>B. 3 or 2 men?</a:t>
            </a:r>
            <a:endParaRPr lang="en-US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457200" y="2724150"/>
            <a:ext cx="1143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Solution:</a:t>
            </a:r>
            <a:endParaRPr lang="en-US" sz="2000" dirty="0"/>
          </a:p>
        </p:txBody>
      </p:sp>
      <p:sp>
        <p:nvSpPr>
          <p:cNvPr id="11" name="TextBox 10"/>
          <p:cNvSpPr txBox="1"/>
          <p:nvPr/>
        </p:nvSpPr>
        <p:spPr>
          <a:xfrm>
            <a:off x="304800" y="3105150"/>
            <a:ext cx="8839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B. Add the combination of 3 men and 2 women to the combination of getting 2 men and 3 women </a:t>
            </a:r>
            <a:endParaRPr lang="en-US" sz="2400" dirty="0"/>
          </a:p>
        </p:txBody>
      </p:sp>
      <p:graphicFrame>
        <p:nvGraphicFramePr>
          <p:cNvPr id="328706" name="Object 2"/>
          <p:cNvGraphicFramePr>
            <a:graphicFrameLocks noChangeAspect="1"/>
          </p:cNvGraphicFramePr>
          <p:nvPr/>
        </p:nvGraphicFramePr>
        <p:xfrm>
          <a:off x="4267200" y="3562350"/>
          <a:ext cx="3360420" cy="533400"/>
        </p:xfrm>
        <a:graphic>
          <a:graphicData uri="http://schemas.openxmlformats.org/presentationml/2006/ole">
            <p:oleObj spid="_x0000_s328706" name="Equation" r:id="rId5" imgW="1600200" imgH="253800" progId="Equation.DSMT4">
              <p:embed/>
            </p:oleObj>
          </a:graphicData>
        </a:graphic>
      </p:graphicFrame>
      <p:graphicFrame>
        <p:nvGraphicFramePr>
          <p:cNvPr id="328707" name="Object 3"/>
          <p:cNvGraphicFramePr>
            <a:graphicFrameLocks noChangeAspect="1"/>
          </p:cNvGraphicFramePr>
          <p:nvPr/>
        </p:nvGraphicFramePr>
        <p:xfrm>
          <a:off x="228600" y="4153806"/>
          <a:ext cx="3386137" cy="526002"/>
        </p:xfrm>
        <a:graphic>
          <a:graphicData uri="http://schemas.openxmlformats.org/presentationml/2006/ole">
            <p:oleObj spid="_x0000_s328707" name="Equation" r:id="rId6" imgW="1307880" imgH="203040" progId="Equation.DSMT4">
              <p:embed/>
            </p:oleObj>
          </a:graphicData>
        </a:graphic>
      </p:graphicFrame>
      <p:graphicFrame>
        <p:nvGraphicFramePr>
          <p:cNvPr id="328708" name="Object 4"/>
          <p:cNvGraphicFramePr>
            <a:graphicFrameLocks noChangeAspect="1"/>
          </p:cNvGraphicFramePr>
          <p:nvPr/>
        </p:nvGraphicFramePr>
        <p:xfrm>
          <a:off x="3657600" y="4171950"/>
          <a:ext cx="1926772" cy="457200"/>
        </p:xfrm>
        <a:graphic>
          <a:graphicData uri="http://schemas.openxmlformats.org/presentationml/2006/ole">
            <p:oleObj spid="_x0000_s328708" name="Equation" r:id="rId7" imgW="749160" imgH="177480" progId="Equation.DSMT4">
              <p:embed/>
            </p:oleObj>
          </a:graphicData>
        </a:graphic>
      </p:graphicFrame>
      <p:graphicFrame>
        <p:nvGraphicFramePr>
          <p:cNvPr id="328709" name="Object 5"/>
          <p:cNvGraphicFramePr>
            <a:graphicFrameLocks noChangeAspect="1"/>
          </p:cNvGraphicFramePr>
          <p:nvPr/>
        </p:nvGraphicFramePr>
        <p:xfrm>
          <a:off x="5715000" y="4175580"/>
          <a:ext cx="1175659" cy="457201"/>
        </p:xfrm>
        <a:graphic>
          <a:graphicData uri="http://schemas.openxmlformats.org/presentationml/2006/ole">
            <p:oleObj spid="_x0000_s328709" name="Equation" r:id="rId8" imgW="457200" imgH="177480" progId="Equation.DSMT4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1109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28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28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328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328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utoUpdateAnimBg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lvl="0" algn="l">
              <a:defRPr/>
            </a:pPr>
            <a:r>
              <a:rPr lang="en-US" sz="1700" b="1" dirty="0" smtClean="0">
                <a:latin typeface="Cambria" panose="02040503050406030204" pitchFamily="18" charset="0"/>
              </a:rPr>
              <a:t>Permutations and Combinations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Students will be able to:</a:t>
            </a:r>
          </a:p>
          <a:p>
            <a:pPr marL="0" indent="0" algn="ctr">
              <a:buNone/>
            </a:pPr>
            <a:r>
              <a:rPr lang="en-US" sz="2400" dirty="0" smtClean="0"/>
              <a:t>Understand the concept chance and solve problem involving permutation  and combination </a:t>
            </a:r>
          </a:p>
          <a:p>
            <a:pPr marL="0" indent="0" algn="ctr"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Key Vocabulary: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 smtClean="0"/>
              <a:t>Permutation			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 smtClean="0"/>
              <a:t>Combinations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 smtClean="0"/>
              <a:t>Sample Space</a:t>
            </a:r>
          </a:p>
          <a:p>
            <a:pPr>
              <a:buFont typeface="Symbol" panose="05050102010706020507" pitchFamily="18" charset="2"/>
              <a:buChar char="·"/>
            </a:pPr>
            <a:r>
              <a:rPr lang="en-US" sz="2400" dirty="0" smtClean="0"/>
              <a:t>Probability</a:t>
            </a:r>
          </a:p>
          <a:p>
            <a:pPr>
              <a:buNone/>
            </a:pPr>
            <a:endParaRPr lang="en-US" sz="2400" dirty="0" smtClean="0"/>
          </a:p>
        </p:txBody>
      </p:sp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627064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4800" y="438150"/>
            <a:ext cx="6553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70C0"/>
                </a:solidFill>
              </a:rPr>
              <a:t>Permutation</a:t>
            </a:r>
            <a:endParaRPr lang="en-US" sz="2400" dirty="0" smtClean="0">
              <a:solidFill>
                <a:srgbClr val="0070C0"/>
              </a:solidFill>
            </a:endParaRP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700" b="1" dirty="0" smtClean="0">
                <a:latin typeface="Cambria" panose="02040503050406030204" pitchFamily="18" charset="0"/>
              </a:rPr>
              <a:t>Permutations and Combinations</a:t>
            </a:r>
            <a:endParaRPr kumimoji="0" lang="en-US" sz="1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anose="02040503050406030204" pitchFamily="18" charset="0"/>
              <a:ea typeface="+mj-ea"/>
              <a:cs typeface="+mj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57200" y="971550"/>
            <a:ext cx="83058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	</a:t>
            </a:r>
            <a:r>
              <a:rPr lang="en-US" sz="2800" dirty="0" smtClean="0"/>
              <a:t>A permutation is an arrangement of objects in a definite order. It is denoted by the symbol </a:t>
            </a:r>
            <a:r>
              <a:rPr lang="en-US" sz="2800" b="1" dirty="0" err="1" smtClean="0"/>
              <a:t>nPr</a:t>
            </a:r>
            <a:r>
              <a:rPr lang="en-US" sz="2800" dirty="0" smtClean="0"/>
              <a:t> where </a:t>
            </a:r>
            <a:r>
              <a:rPr lang="en-US" sz="2800" b="1" dirty="0" smtClean="0"/>
              <a:t>n</a:t>
            </a:r>
            <a:r>
              <a:rPr lang="en-US" sz="2800" dirty="0" smtClean="0"/>
              <a:t> is the total number of objects and </a:t>
            </a:r>
            <a:r>
              <a:rPr lang="en-US" sz="2800" b="1" dirty="0" smtClean="0"/>
              <a:t>r</a:t>
            </a:r>
            <a:r>
              <a:rPr lang="en-US" sz="2800" dirty="0" smtClean="0"/>
              <a:t> is the number of objects to be taken at a time in each arrangement.</a:t>
            </a:r>
            <a:endParaRPr lang="en-US" sz="2800" dirty="0"/>
          </a:p>
        </p:txBody>
      </p:sp>
      <p:graphicFrame>
        <p:nvGraphicFramePr>
          <p:cNvPr id="262145" name="Object 1"/>
          <p:cNvGraphicFramePr>
            <a:graphicFrameLocks noChangeAspect="1"/>
          </p:cNvGraphicFramePr>
          <p:nvPr/>
        </p:nvGraphicFramePr>
        <p:xfrm>
          <a:off x="685800" y="2920092"/>
          <a:ext cx="1387930" cy="381000"/>
        </p:xfrm>
        <a:graphic>
          <a:graphicData uri="http://schemas.openxmlformats.org/presentationml/2006/ole">
            <p:oleObj spid="_x0000_s262145" name="Equation" r:id="rId5" imgW="647640" imgH="177480" progId="Equation.DSMT4">
              <p:embed/>
            </p:oleObj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590800" y="2930980"/>
            <a:ext cx="99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If n = r</a:t>
            </a:r>
            <a:endParaRPr lang="en-US" sz="2400" dirty="0"/>
          </a:p>
        </p:txBody>
      </p:sp>
      <p:graphicFrame>
        <p:nvGraphicFramePr>
          <p:cNvPr id="262146" name="Object 2"/>
          <p:cNvGraphicFramePr>
            <a:graphicFrameLocks noChangeAspect="1"/>
          </p:cNvGraphicFramePr>
          <p:nvPr/>
        </p:nvGraphicFramePr>
        <p:xfrm>
          <a:off x="4114800" y="2778580"/>
          <a:ext cx="2006602" cy="838201"/>
        </p:xfrm>
        <a:graphic>
          <a:graphicData uri="http://schemas.openxmlformats.org/presentationml/2006/ole">
            <p:oleObj spid="_x0000_s262146" name="Equation" r:id="rId6" imgW="1002960" imgH="419040" progId="Equation.DSMT4">
              <p:embed/>
            </p:oleObj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6477000" y="2952750"/>
            <a:ext cx="99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If n &gt; r</a:t>
            </a:r>
            <a:endParaRPr lang="en-US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5562600" y="4059019"/>
            <a:ext cx="3429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are cells containing objects that are the same kind only</a:t>
            </a:r>
            <a:endParaRPr lang="en-US" dirty="0"/>
          </a:p>
        </p:txBody>
      </p:sp>
      <p:graphicFrame>
        <p:nvGraphicFramePr>
          <p:cNvPr id="262147" name="Object 3"/>
          <p:cNvGraphicFramePr>
            <a:graphicFrameLocks noChangeAspect="1"/>
          </p:cNvGraphicFramePr>
          <p:nvPr/>
        </p:nvGraphicFramePr>
        <p:xfrm>
          <a:off x="609600" y="3867150"/>
          <a:ext cx="2501153" cy="914400"/>
        </p:xfrm>
        <a:graphic>
          <a:graphicData uri="http://schemas.openxmlformats.org/presentationml/2006/ole">
            <p:oleObj spid="_x0000_s262147" name="Equation" r:id="rId7" imgW="1180800" imgH="431640" progId="Equation.DSMT4">
              <p:embed/>
            </p:oleObj>
          </a:graphicData>
        </a:graphic>
      </p:graphicFrame>
      <p:graphicFrame>
        <p:nvGraphicFramePr>
          <p:cNvPr id="262150" name="Object 6"/>
          <p:cNvGraphicFramePr>
            <a:graphicFrameLocks noChangeAspect="1"/>
          </p:cNvGraphicFramePr>
          <p:nvPr/>
        </p:nvGraphicFramePr>
        <p:xfrm>
          <a:off x="3657600" y="4019550"/>
          <a:ext cx="1828801" cy="463640"/>
        </p:xfrm>
        <a:graphic>
          <a:graphicData uri="http://schemas.openxmlformats.org/presentationml/2006/ole">
            <p:oleObj spid="_x0000_s262150" name="Equation" r:id="rId8" imgW="901440" imgH="228600" progId="Equation.DSMT4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1109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62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262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262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262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7" grpId="0"/>
      <p:bldP spid="9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4800" y="438150"/>
            <a:ext cx="838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70C0"/>
                </a:solidFill>
              </a:rPr>
              <a:t>Sample Problem 1. </a:t>
            </a:r>
            <a:r>
              <a:rPr lang="en-US" sz="2400" b="1" dirty="0" smtClean="0"/>
              <a:t>Solve Problem involving Permutation</a:t>
            </a:r>
            <a:r>
              <a:rPr lang="en-US" sz="2400" dirty="0" smtClean="0"/>
              <a:t>.</a:t>
            </a:r>
            <a:endParaRPr lang="en-US" sz="2400" dirty="0"/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700" b="1" dirty="0" smtClean="0">
                <a:latin typeface="Cambria" panose="02040503050406030204" pitchFamily="18" charset="0"/>
              </a:rPr>
              <a:t>Permutations and Combinations</a:t>
            </a:r>
            <a:endParaRPr kumimoji="0" lang="en-US" sz="1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anose="02040503050406030204" pitchFamily="18" charset="0"/>
              <a:ea typeface="+mj-ea"/>
              <a:cs typeface="+mj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57200" y="971550"/>
            <a:ext cx="8305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1. How many possible arrangements can be formed using the letters a, b, c, d and e if the letters are taken:</a:t>
            </a:r>
          </a:p>
          <a:p>
            <a:r>
              <a:rPr lang="en-US" sz="2400" dirty="0" smtClean="0"/>
              <a:t>a. 5 at a time?</a:t>
            </a:r>
          </a:p>
          <a:p>
            <a:r>
              <a:rPr lang="en-US" sz="2400" dirty="0" smtClean="0"/>
              <a:t>b. 3 at a time?</a:t>
            </a:r>
            <a:endParaRPr lang="en-US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533400" y="2495550"/>
            <a:ext cx="1143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Solution:</a:t>
            </a:r>
            <a:endParaRPr lang="en-US" sz="2000" dirty="0"/>
          </a:p>
        </p:txBody>
      </p:sp>
      <p:sp>
        <p:nvSpPr>
          <p:cNvPr id="14" name="TextBox 13"/>
          <p:cNvSpPr txBox="1"/>
          <p:nvPr/>
        </p:nvSpPr>
        <p:spPr>
          <a:xfrm>
            <a:off x="609600" y="2952750"/>
            <a:ext cx="2590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a. n = 5, r = 5</a:t>
            </a:r>
            <a:endParaRPr lang="en-US" sz="2000" dirty="0"/>
          </a:p>
        </p:txBody>
      </p:sp>
      <p:graphicFrame>
        <p:nvGraphicFramePr>
          <p:cNvPr id="314375" name="Object 7"/>
          <p:cNvGraphicFramePr>
            <a:graphicFrameLocks noChangeAspect="1"/>
          </p:cNvGraphicFramePr>
          <p:nvPr/>
        </p:nvGraphicFramePr>
        <p:xfrm>
          <a:off x="1143000" y="4248150"/>
          <a:ext cx="838200" cy="391160"/>
        </p:xfrm>
        <a:graphic>
          <a:graphicData uri="http://schemas.openxmlformats.org/presentationml/2006/ole">
            <p:oleObj spid="_x0000_s314375" name="Equation" r:id="rId5" imgW="380880" imgH="177480" progId="Equation.DSMT4">
              <p:embed/>
            </p:oleObj>
          </a:graphicData>
        </a:graphic>
      </p:graphicFrame>
      <p:graphicFrame>
        <p:nvGraphicFramePr>
          <p:cNvPr id="314376" name="Object 8"/>
          <p:cNvGraphicFramePr>
            <a:graphicFrameLocks noChangeAspect="1"/>
          </p:cNvGraphicFramePr>
          <p:nvPr/>
        </p:nvGraphicFramePr>
        <p:xfrm>
          <a:off x="685800" y="3409950"/>
          <a:ext cx="1073150" cy="495300"/>
        </p:xfrm>
        <a:graphic>
          <a:graphicData uri="http://schemas.openxmlformats.org/presentationml/2006/ole">
            <p:oleObj spid="_x0000_s314376" name="Equation" r:id="rId6" imgW="495000" imgH="228600" progId="Equation.DSMT4">
              <p:embed/>
            </p:oleObj>
          </a:graphicData>
        </a:graphic>
      </p:graphicFrame>
      <p:graphicFrame>
        <p:nvGraphicFramePr>
          <p:cNvPr id="314377" name="Object 9"/>
          <p:cNvGraphicFramePr>
            <a:graphicFrameLocks noChangeAspect="1"/>
          </p:cNvGraphicFramePr>
          <p:nvPr/>
        </p:nvGraphicFramePr>
        <p:xfrm>
          <a:off x="1186542" y="3867149"/>
          <a:ext cx="2133600" cy="387927"/>
        </p:xfrm>
        <a:graphic>
          <a:graphicData uri="http://schemas.openxmlformats.org/presentationml/2006/ole">
            <p:oleObj spid="_x0000_s314377" name="Equation" r:id="rId7" imgW="977760" imgH="177480" progId="Equation.DSMT4">
              <p:embed/>
            </p:oleObj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4267200" y="2934606"/>
            <a:ext cx="2590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b</a:t>
            </a:r>
            <a:r>
              <a:rPr lang="en-US" sz="2000" dirty="0" smtClean="0"/>
              <a:t>. n = 5, r = 4</a:t>
            </a:r>
            <a:endParaRPr lang="en-US" sz="2000" dirty="0"/>
          </a:p>
        </p:txBody>
      </p:sp>
      <p:graphicFrame>
        <p:nvGraphicFramePr>
          <p:cNvPr id="314378" name="Object 10"/>
          <p:cNvGraphicFramePr>
            <a:graphicFrameLocks noChangeAspect="1"/>
          </p:cNvGraphicFramePr>
          <p:nvPr/>
        </p:nvGraphicFramePr>
        <p:xfrm>
          <a:off x="4343400" y="3409949"/>
          <a:ext cx="1828800" cy="928468"/>
        </p:xfrm>
        <a:graphic>
          <a:graphicData uri="http://schemas.openxmlformats.org/presentationml/2006/ole">
            <p:oleObj spid="_x0000_s314378" name="Equation" r:id="rId8" imgW="825480" imgH="419040" progId="Equation.DSMT4">
              <p:embed/>
            </p:oleObj>
          </a:graphicData>
        </a:graphic>
      </p:graphicFrame>
      <p:graphicFrame>
        <p:nvGraphicFramePr>
          <p:cNvPr id="314379" name="Object 11"/>
          <p:cNvGraphicFramePr>
            <a:graphicFrameLocks noChangeAspect="1"/>
          </p:cNvGraphicFramePr>
          <p:nvPr/>
        </p:nvGraphicFramePr>
        <p:xfrm>
          <a:off x="4876800" y="4400550"/>
          <a:ext cx="816429" cy="457200"/>
        </p:xfrm>
        <a:graphic>
          <a:graphicData uri="http://schemas.openxmlformats.org/presentationml/2006/ole">
            <p:oleObj spid="_x0000_s314379" name="Equation" r:id="rId9" imgW="317160" imgH="177480" progId="Equation.DSMT4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1109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314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314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314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" dur="500"/>
                                        <p:tgtEl>
                                          <p:spTgt spid="314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2" dur="500"/>
                                        <p:tgtEl>
                                          <p:spTgt spid="314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3" grpId="0"/>
      <p:bldP spid="14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4800" y="438150"/>
            <a:ext cx="838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70C0"/>
                </a:solidFill>
              </a:rPr>
              <a:t>Sample Problem 1. </a:t>
            </a:r>
            <a:r>
              <a:rPr lang="en-US" sz="2400" b="1" dirty="0" smtClean="0"/>
              <a:t>Solve Problem involving Permutation</a:t>
            </a:r>
            <a:r>
              <a:rPr lang="en-US" sz="2400" dirty="0" smtClean="0"/>
              <a:t>.</a:t>
            </a:r>
            <a:endParaRPr lang="en-US" sz="2400" dirty="0"/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700" b="1" dirty="0" smtClean="0">
                <a:latin typeface="Cambria" panose="02040503050406030204" pitchFamily="18" charset="0"/>
              </a:rPr>
              <a:t>Permutations and Combinations</a:t>
            </a:r>
            <a:endParaRPr kumimoji="0" lang="en-US" sz="1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anose="02040503050406030204" pitchFamily="18" charset="0"/>
              <a:ea typeface="+mj-ea"/>
              <a:cs typeface="+mj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57200" y="971550"/>
            <a:ext cx="8305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2. How many permutation can be made from the letters of the word DISSIMILAR</a:t>
            </a:r>
            <a:r>
              <a:rPr lang="en-US" sz="2400" dirty="0" smtClean="0"/>
              <a:t>?</a:t>
            </a:r>
            <a:endParaRPr lang="en-US" sz="2400" dirty="0" smtClean="0"/>
          </a:p>
        </p:txBody>
      </p:sp>
      <p:sp>
        <p:nvSpPr>
          <p:cNvPr id="13" name="TextBox 12"/>
          <p:cNvSpPr txBox="1"/>
          <p:nvPr/>
        </p:nvSpPr>
        <p:spPr>
          <a:xfrm>
            <a:off x="533400" y="1733550"/>
            <a:ext cx="1143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Solution:</a:t>
            </a:r>
            <a:endParaRPr lang="en-US" sz="2000" dirty="0"/>
          </a:p>
        </p:txBody>
      </p:sp>
      <p:sp>
        <p:nvSpPr>
          <p:cNvPr id="16" name="TextBox 15"/>
          <p:cNvSpPr txBox="1"/>
          <p:nvPr/>
        </p:nvSpPr>
        <p:spPr>
          <a:xfrm>
            <a:off x="533400" y="2114550"/>
            <a:ext cx="7772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D = 1,	I = 3, </a:t>
            </a:r>
            <a:r>
              <a:rPr lang="en-US" sz="2800" dirty="0" smtClean="0"/>
              <a:t>S </a:t>
            </a:r>
            <a:r>
              <a:rPr lang="en-US" sz="2800" dirty="0" smtClean="0"/>
              <a:t>= 2, </a:t>
            </a:r>
            <a:r>
              <a:rPr lang="en-US" sz="2800" dirty="0" smtClean="0"/>
              <a:t>M </a:t>
            </a:r>
            <a:r>
              <a:rPr lang="en-US" sz="2800" dirty="0" smtClean="0"/>
              <a:t>= </a:t>
            </a:r>
            <a:r>
              <a:rPr lang="en-US" sz="2800" dirty="0" smtClean="0"/>
              <a:t>1, L </a:t>
            </a:r>
            <a:r>
              <a:rPr lang="en-US" sz="2800" dirty="0" smtClean="0"/>
              <a:t>= 1, </a:t>
            </a:r>
            <a:r>
              <a:rPr lang="en-US" sz="2800" dirty="0" smtClean="0"/>
              <a:t>A </a:t>
            </a:r>
            <a:r>
              <a:rPr lang="en-US" sz="2800" dirty="0" smtClean="0"/>
              <a:t>= 1, R = </a:t>
            </a:r>
            <a:r>
              <a:rPr lang="en-US" sz="2800" dirty="0" smtClean="0"/>
              <a:t>1</a:t>
            </a:r>
            <a:endParaRPr lang="en-US" sz="2800" dirty="0" smtClean="0"/>
          </a:p>
        </p:txBody>
      </p:sp>
      <p:graphicFrame>
        <p:nvGraphicFramePr>
          <p:cNvPr id="315399" name="Object 7"/>
          <p:cNvGraphicFramePr>
            <a:graphicFrameLocks noChangeAspect="1"/>
          </p:cNvGraphicFramePr>
          <p:nvPr/>
        </p:nvGraphicFramePr>
        <p:xfrm>
          <a:off x="609599" y="3028950"/>
          <a:ext cx="2993923" cy="1066800"/>
        </p:xfrm>
        <a:graphic>
          <a:graphicData uri="http://schemas.openxmlformats.org/presentationml/2006/ole">
            <p:oleObj spid="_x0000_s315399" name="Equation" r:id="rId5" imgW="1104840" imgH="393480" progId="Equation.DSMT4">
              <p:embed/>
            </p:oleObj>
          </a:graphicData>
        </a:graphic>
      </p:graphicFrame>
      <p:graphicFrame>
        <p:nvGraphicFramePr>
          <p:cNvPr id="315400" name="Object 8"/>
          <p:cNvGraphicFramePr>
            <a:graphicFrameLocks noChangeAspect="1"/>
          </p:cNvGraphicFramePr>
          <p:nvPr/>
        </p:nvGraphicFramePr>
        <p:xfrm>
          <a:off x="3886200" y="3333750"/>
          <a:ext cx="2377440" cy="457200"/>
        </p:xfrm>
        <a:graphic>
          <a:graphicData uri="http://schemas.openxmlformats.org/presentationml/2006/ole">
            <p:oleObj spid="_x0000_s315400" name="Equation" r:id="rId6" imgW="622080" imgH="177480" progId="Equation.DSMT4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1109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315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315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4800" y="438150"/>
            <a:ext cx="838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70C0"/>
                </a:solidFill>
              </a:rPr>
              <a:t>Sample Problem 1. </a:t>
            </a:r>
            <a:r>
              <a:rPr lang="en-US" sz="2400" b="1" dirty="0" smtClean="0"/>
              <a:t>Solve Problem involving Permutation</a:t>
            </a:r>
            <a:r>
              <a:rPr lang="en-US" sz="2400" dirty="0" smtClean="0"/>
              <a:t>.</a:t>
            </a:r>
            <a:endParaRPr lang="en-US" sz="2400" dirty="0"/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700" b="1" dirty="0" smtClean="0">
                <a:latin typeface="Cambria" panose="02040503050406030204" pitchFamily="18" charset="0"/>
              </a:rPr>
              <a:t>Permutations and Combinations</a:t>
            </a:r>
            <a:endParaRPr kumimoji="0" lang="en-US" sz="1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anose="02040503050406030204" pitchFamily="18" charset="0"/>
              <a:ea typeface="+mj-ea"/>
              <a:cs typeface="+mj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57200" y="895350"/>
            <a:ext cx="8305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3. In how many ways can 6 couples be seated in a round table with the men and women alternating?</a:t>
            </a:r>
            <a:endParaRPr lang="en-US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533400" y="1733550"/>
            <a:ext cx="1143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Solution:</a:t>
            </a:r>
            <a:endParaRPr lang="en-US" sz="2000" dirty="0"/>
          </a:p>
        </p:txBody>
      </p:sp>
      <p:sp>
        <p:nvSpPr>
          <p:cNvPr id="16" name="TextBox 15"/>
          <p:cNvSpPr txBox="1"/>
          <p:nvPr/>
        </p:nvSpPr>
        <p:spPr>
          <a:xfrm>
            <a:off x="533400" y="2114550"/>
            <a:ext cx="7772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dirty="0" smtClean="0"/>
              <a:t>The number of ways of assigning the 6 women in their places is (6-1)! = 5! (Because 1 woman should be assigned one chair first) and men in 6! ways. The total number of ways of arranging the couples is 5!6! = 86,400.</a:t>
            </a:r>
            <a:endParaRPr lang="en-US" sz="2400" dirty="0"/>
          </a:p>
        </p:txBody>
      </p:sp>
    </p:spTree>
    <p:extLst>
      <p:ext uri="{BB962C8B-B14F-4D97-AF65-F5344CB8AC3E}">
        <p14:creationId xmlns="" xmlns:p14="http://schemas.microsoft.com/office/powerpoint/2010/main" val="1109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4800" y="438150"/>
            <a:ext cx="6553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70C0"/>
                </a:solidFill>
              </a:rPr>
              <a:t>Combination</a:t>
            </a:r>
            <a:endParaRPr lang="en-US" sz="2400" dirty="0">
              <a:solidFill>
                <a:srgbClr val="0070C0"/>
              </a:solidFill>
            </a:endParaRP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700" b="1" dirty="0" smtClean="0">
                <a:latin typeface="Cambria" panose="02040503050406030204" pitchFamily="18" charset="0"/>
              </a:rPr>
              <a:t>Permutations and Combinations</a:t>
            </a:r>
            <a:endParaRPr kumimoji="0" lang="en-US" sz="1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anose="02040503050406030204" pitchFamily="18" charset="0"/>
              <a:ea typeface="+mj-ea"/>
              <a:cs typeface="+mj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57200" y="971550"/>
            <a:ext cx="83058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b="1" dirty="0" smtClean="0"/>
              <a:t>	</a:t>
            </a:r>
            <a:r>
              <a:rPr lang="en-US" sz="2800" dirty="0" smtClean="0"/>
              <a:t> A combination is an arrangement of objects which does not involve the order of selection. The symbol for combination is </a:t>
            </a:r>
            <a:r>
              <a:rPr lang="en-US" sz="2800" dirty="0" err="1" smtClean="0"/>
              <a:t>nCr</a:t>
            </a:r>
            <a:r>
              <a:rPr lang="en-US" sz="2800" dirty="0" smtClean="0"/>
              <a:t> where n is the total number of objects and r is the number of objects taken at a time in an arrangement. The formula is given by</a:t>
            </a:r>
            <a:endParaRPr lang="en-US" sz="2800" dirty="0"/>
          </a:p>
        </p:txBody>
      </p:sp>
      <p:graphicFrame>
        <p:nvGraphicFramePr>
          <p:cNvPr id="317446" name="Object 6"/>
          <p:cNvGraphicFramePr>
            <a:graphicFrameLocks noChangeAspect="1"/>
          </p:cNvGraphicFramePr>
          <p:nvPr/>
        </p:nvGraphicFramePr>
        <p:xfrm>
          <a:off x="2819400" y="3333750"/>
          <a:ext cx="3283527" cy="1371600"/>
        </p:xfrm>
        <a:graphic>
          <a:graphicData uri="http://schemas.openxmlformats.org/presentationml/2006/ole">
            <p:oleObj spid="_x0000_s317446" name="Equation" r:id="rId5" imgW="1002960" imgH="419040" progId="Equation.DSMT4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1109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17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4800" y="438150"/>
            <a:ext cx="838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70C0"/>
                </a:solidFill>
              </a:rPr>
              <a:t>Sample Problem </a:t>
            </a:r>
            <a:r>
              <a:rPr lang="en-US" sz="2400" b="1" dirty="0" smtClean="0">
                <a:solidFill>
                  <a:srgbClr val="0070C0"/>
                </a:solidFill>
              </a:rPr>
              <a:t>2. </a:t>
            </a:r>
            <a:r>
              <a:rPr lang="en-US" sz="2400" b="1" dirty="0" smtClean="0"/>
              <a:t>Solve Problem involving Combination</a:t>
            </a:r>
            <a:r>
              <a:rPr lang="en-US" sz="2400" dirty="0" smtClean="0"/>
              <a:t>.</a:t>
            </a:r>
            <a:endParaRPr lang="en-US" sz="2400" dirty="0"/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700" b="1" dirty="0" smtClean="0">
                <a:latin typeface="Cambria" panose="02040503050406030204" pitchFamily="18" charset="0"/>
              </a:rPr>
              <a:t>Permutations and Combinations</a:t>
            </a:r>
            <a:endParaRPr kumimoji="0" lang="en-US" sz="1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anose="02040503050406030204" pitchFamily="18" charset="0"/>
              <a:ea typeface="+mj-ea"/>
              <a:cs typeface="+mj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57200" y="895350"/>
            <a:ext cx="8305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4. In how many different ways can a basketball team of 9 members be chosen from the 12 players?</a:t>
            </a:r>
            <a:endParaRPr lang="en-US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533400" y="1733550"/>
            <a:ext cx="1143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Solution:</a:t>
            </a:r>
            <a:endParaRPr lang="en-US" sz="2000" dirty="0"/>
          </a:p>
        </p:txBody>
      </p:sp>
      <p:sp>
        <p:nvSpPr>
          <p:cNvPr id="16" name="TextBox 15"/>
          <p:cNvSpPr txBox="1"/>
          <p:nvPr/>
        </p:nvSpPr>
        <p:spPr>
          <a:xfrm>
            <a:off x="533400" y="2114550"/>
            <a:ext cx="7772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n = 12, r = 9</a:t>
            </a:r>
            <a:endParaRPr lang="en-US" sz="2400" dirty="0"/>
          </a:p>
        </p:txBody>
      </p:sp>
      <p:graphicFrame>
        <p:nvGraphicFramePr>
          <p:cNvPr id="319493" name="Object 5"/>
          <p:cNvGraphicFramePr>
            <a:graphicFrameLocks noChangeAspect="1"/>
          </p:cNvGraphicFramePr>
          <p:nvPr/>
        </p:nvGraphicFramePr>
        <p:xfrm>
          <a:off x="381000" y="2724150"/>
          <a:ext cx="3177309" cy="1219200"/>
        </p:xfrm>
        <a:graphic>
          <a:graphicData uri="http://schemas.openxmlformats.org/presentationml/2006/ole">
            <p:oleObj spid="_x0000_s319493" name="Equation" r:id="rId5" imgW="1091880" imgH="419040" progId="Equation.DSMT4">
              <p:embed/>
            </p:oleObj>
          </a:graphicData>
        </a:graphic>
      </p:graphicFrame>
      <p:graphicFrame>
        <p:nvGraphicFramePr>
          <p:cNvPr id="319494" name="Object 6"/>
          <p:cNvGraphicFramePr>
            <a:graphicFrameLocks noChangeAspect="1"/>
          </p:cNvGraphicFramePr>
          <p:nvPr/>
        </p:nvGraphicFramePr>
        <p:xfrm>
          <a:off x="3810000" y="3105150"/>
          <a:ext cx="1181101" cy="533400"/>
        </p:xfrm>
        <a:graphic>
          <a:graphicData uri="http://schemas.openxmlformats.org/presentationml/2006/ole">
            <p:oleObj spid="_x0000_s319494" name="Equation" r:id="rId6" imgW="393480" imgH="177480" progId="Equation.DSMT4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1109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319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319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4800" y="438150"/>
            <a:ext cx="838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70C0"/>
                </a:solidFill>
              </a:rPr>
              <a:t>Sample Problem </a:t>
            </a:r>
            <a:r>
              <a:rPr lang="en-US" sz="2400" b="1" dirty="0" smtClean="0">
                <a:solidFill>
                  <a:srgbClr val="0070C0"/>
                </a:solidFill>
              </a:rPr>
              <a:t>2. </a:t>
            </a:r>
            <a:r>
              <a:rPr lang="en-US" sz="2400" b="1" dirty="0" smtClean="0"/>
              <a:t>Solve Problem involving Combination</a:t>
            </a:r>
            <a:r>
              <a:rPr lang="en-US" sz="2400" dirty="0" smtClean="0"/>
              <a:t>.</a:t>
            </a:r>
            <a:endParaRPr lang="en-US" sz="2400" dirty="0"/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0" y="0"/>
            <a:ext cx="8229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700" b="1" dirty="0" smtClean="0">
                <a:latin typeface="Cambria" panose="02040503050406030204" pitchFamily="18" charset="0"/>
              </a:rPr>
              <a:t>Permutations and Combinations</a:t>
            </a:r>
            <a:endParaRPr kumimoji="0" lang="en-US" sz="17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anose="02040503050406030204" pitchFamily="18" charset="0"/>
              <a:ea typeface="+mj-ea"/>
              <a:cs typeface="+mj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57200" y="895350"/>
            <a:ext cx="83058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5. In how many ways can 5 physics teacher be selected to attend a convention for free from 8 males and 6 females applicant if the group should be have:</a:t>
            </a:r>
          </a:p>
          <a:p>
            <a:r>
              <a:rPr lang="en-US" sz="2400" dirty="0" smtClean="0"/>
              <a:t>A. 3 men and 2 women</a:t>
            </a:r>
          </a:p>
          <a:p>
            <a:r>
              <a:rPr lang="en-US" sz="2400" dirty="0" smtClean="0"/>
              <a:t>B. 3 or 2 men?</a:t>
            </a:r>
            <a:endParaRPr lang="en-US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457200" y="2818494"/>
            <a:ext cx="1143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Solution:</a:t>
            </a:r>
            <a:endParaRPr lang="en-US" sz="2000" dirty="0"/>
          </a:p>
        </p:txBody>
      </p:sp>
      <p:sp>
        <p:nvSpPr>
          <p:cNvPr id="10" name="TextBox 9"/>
          <p:cNvSpPr txBox="1"/>
          <p:nvPr/>
        </p:nvSpPr>
        <p:spPr>
          <a:xfrm>
            <a:off x="609600" y="3228522"/>
            <a:ext cx="800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A. Men , women . The total number of ways is (56)(15) =</a:t>
            </a:r>
            <a:r>
              <a:rPr lang="en-US" sz="2400" dirty="0" smtClean="0"/>
              <a:t>840</a:t>
            </a:r>
            <a:endParaRPr lang="en-US" sz="2400" dirty="0" smtClean="0"/>
          </a:p>
        </p:txBody>
      </p:sp>
      <p:sp>
        <p:nvSpPr>
          <p:cNvPr id="11" name="TextBox 10"/>
          <p:cNvSpPr txBox="1"/>
          <p:nvPr/>
        </p:nvSpPr>
        <p:spPr>
          <a:xfrm>
            <a:off x="598716" y="3736524"/>
            <a:ext cx="82404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B. Add the combination of 3 men and 2 women to the combination of getting 2 men and 3 women </a:t>
            </a:r>
            <a:endParaRPr lang="en-US" sz="2400" dirty="0"/>
          </a:p>
        </p:txBody>
      </p:sp>
      <p:sp>
        <p:nvSpPr>
          <p:cNvPr id="325638" name="Rectangle 6"/>
          <p:cNvSpPr>
            <a:spLocks noChangeArrowheads="1"/>
          </p:cNvSpPr>
          <p:nvPr/>
        </p:nvSpPr>
        <p:spPr bwMode="auto">
          <a:xfrm>
            <a:off x="0" y="638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Calibri" pitchFamily="34" charset="0"/>
              </a:rPr>
              <a:t> = (56)(15)+(28)(20) = 840 + 560 = 1400 ways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0947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utoUpdateAnimBg="0"/>
      <p:bldP spid="17" grpId="0" autoUpdateAnimBg="0"/>
      <p:bldP spid="13" grpId="0" autoUpdateAnimBg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858</TotalTime>
  <Words>614</Words>
  <Application>Microsoft Office PowerPoint</Application>
  <PresentationFormat>On-screen Show (16:9)</PresentationFormat>
  <Paragraphs>76</Paragraphs>
  <Slides>11</Slides>
  <Notes>10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Office Theme</vt:lpstr>
      <vt:lpstr>Equation</vt:lpstr>
      <vt:lpstr>MathType 6.0 Equation</vt:lpstr>
      <vt:lpstr>Permutations and Combinations</vt:lpstr>
      <vt:lpstr>Permutations and Combinations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NYL NICART</dc:creator>
  <cp:lastModifiedBy>Printing</cp:lastModifiedBy>
  <cp:revision>207</cp:revision>
  <dcterms:created xsi:type="dcterms:W3CDTF">2016-12-20T05:05:08Z</dcterms:created>
  <dcterms:modified xsi:type="dcterms:W3CDTF">2017-02-15T07:53:54Z</dcterms:modified>
</cp:coreProperties>
</file>